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6"/>
  </p:notesMasterIdLst>
  <p:handoutMasterIdLst>
    <p:handoutMasterId r:id="rId17"/>
  </p:handoutMasterIdLst>
  <p:sldIdLst>
    <p:sldId id="256" r:id="rId2"/>
    <p:sldId id="280" r:id="rId3"/>
    <p:sldId id="290" r:id="rId4"/>
    <p:sldId id="281" r:id="rId5"/>
    <p:sldId id="282" r:id="rId6"/>
    <p:sldId id="283" r:id="rId7"/>
    <p:sldId id="284" r:id="rId8"/>
    <p:sldId id="294" r:id="rId9"/>
    <p:sldId id="296" r:id="rId10"/>
    <p:sldId id="295" r:id="rId11"/>
    <p:sldId id="289" r:id="rId12"/>
    <p:sldId id="291" r:id="rId13"/>
    <p:sldId id="286" r:id="rId14"/>
    <p:sldId id="297" r:id="rId15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704"/>
  </p:normalViewPr>
  <p:slideViewPr>
    <p:cSldViewPr snapToGrid="0" snapToObjects="1">
      <p:cViewPr varScale="1">
        <p:scale>
          <a:sx n="104" d="100"/>
          <a:sy n="104" d="100"/>
        </p:scale>
        <p:origin x="36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svg>
</file>

<file path=ppt/media/image5.jpe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ornell.edu/courses/cs4410/2015su/lectures/lec06-spin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Peterson's_algorithm" TargetMode="External"/><Relationship Id="rId4" Type="http://schemas.openxmlformats.org/officeDocument/2006/relationships/hyperlink" Target="http://pages.cs.wisc.edu/~remzi/OSTEP/threads-locks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Critical Section Implementation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Thursday, April 9,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AB795-4BCD-475E-AB7D-D7DBCC387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Peterson’s algorithm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9E55A-F368-4B70-B21F-0CBC2B5BC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/>
          <a:p>
            <a:r>
              <a:rPr lang="en-US" dirty="0"/>
              <a:t>No bugs (in theory):</a:t>
            </a:r>
          </a:p>
          <a:p>
            <a:pPr marL="0" indent="0">
              <a:buNone/>
            </a:pP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both processes are in their critical sections then we conclude that the state must satisfy 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flag[0]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and 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flag[1]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and 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turn = 0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and 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turn = 1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No state can satisfy both 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turn = 0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and 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turn = 1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so there can be no state where both processes are in their critical sections.</a:t>
            </a:r>
            <a:r>
              <a:rPr lang="en-US" altLang="en-US" sz="2000" dirty="0"/>
              <a:t> </a:t>
            </a:r>
            <a:endParaRPr lang="en-US" altLang="en-US" sz="5400" dirty="0">
              <a:latin typeface="Arial" panose="020B0604020202020204" pitchFamily="34" charset="0"/>
            </a:endParaRPr>
          </a:p>
          <a:p>
            <a:r>
              <a:rPr lang="en-US" dirty="0"/>
              <a:t>But problem on modern computer, because 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E1AC5B7-A728-4ABB-A753-6849B6505A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C4FF91C-73EA-425B-8664-1772E9CDA937}"/>
              </a:ext>
            </a:extLst>
          </p:cNvPr>
          <p:cNvSpPr txBox="1">
            <a:spLocks/>
          </p:cNvSpPr>
          <p:nvPr/>
        </p:nvSpPr>
        <p:spPr>
          <a:xfrm>
            <a:off x="1758382" y="5118100"/>
            <a:ext cx="5986027" cy="5279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51F1C"/>
              </a:buClr>
              <a:buFont typeface="Wingdings" pitchFamily="2" charset="2"/>
              <a:buChar char="q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Wingdings" pitchFamily="2" charset="2"/>
              <a:buChar char="Ø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dirty="0">
                <a:solidFill>
                  <a:srgbClr val="0070C0"/>
                </a:solidFill>
              </a:rPr>
              <a:t>mov</a:t>
            </a:r>
            <a:r>
              <a:rPr lang="en-US" dirty="0"/>
              <a:t> 0x8049a1c, </a:t>
            </a:r>
            <a:r>
              <a:rPr lang="en-US" dirty="0">
                <a:solidFill>
                  <a:schemeClr val="accent2"/>
                </a:solidFill>
              </a:rPr>
              <a:t>%</a:t>
            </a:r>
            <a:r>
              <a:rPr lang="en-US" dirty="0" err="1">
                <a:solidFill>
                  <a:schemeClr val="accent2"/>
                </a:solidFill>
              </a:rPr>
              <a:t>eax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//load data</a:t>
            </a:r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8A4549-C9DC-4943-BF11-CDF346BA15E6}"/>
              </a:ext>
            </a:extLst>
          </p:cNvPr>
          <p:cNvSpPr txBox="1"/>
          <p:nvPr/>
        </p:nvSpPr>
        <p:spPr>
          <a:xfrm>
            <a:off x="1163295" y="5646057"/>
            <a:ext cx="8938647" cy="8309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Even this command is not a atomic operation due to the multiple cache on multiple CPU.</a:t>
            </a:r>
          </a:p>
        </p:txBody>
      </p:sp>
    </p:spTree>
    <p:extLst>
      <p:ext uri="{BB962C8B-B14F-4D97-AF65-F5344CB8AC3E}">
        <p14:creationId xmlns:p14="http://schemas.microsoft.com/office/powerpoint/2010/main" val="2594121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F1D27-A88B-44D9-875C-8B26405A4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#4: </a:t>
            </a:r>
            <a:r>
              <a:rPr lang="en-US" dirty="0" err="1"/>
              <a:t>TestAndSet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69612-BC67-4BE0-A6B5-CFC4C961E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atomic function which is supported by hardware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let’s write </a:t>
            </a:r>
            <a:r>
              <a:rPr lang="en-US" dirty="0" err="1"/>
              <a:t>init</a:t>
            </a:r>
            <a:r>
              <a:rPr lang="en-US" dirty="0"/>
              <a:t>(), lock() and unlock() functions with </a:t>
            </a:r>
            <a:r>
              <a:rPr lang="en-US" dirty="0" err="1"/>
              <a:t>TestAndSet</a:t>
            </a:r>
            <a:r>
              <a:rPr lang="en-US" dirty="0"/>
              <a:t> (TAS), so a critical section can be protected between lock() and unlock()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706BF-43F8-43A7-9001-6CF3AF9F3E37}"/>
              </a:ext>
            </a:extLst>
          </p:cNvPr>
          <p:cNvSpPr txBox="1"/>
          <p:nvPr/>
        </p:nvSpPr>
        <p:spPr>
          <a:xfrm>
            <a:off x="2599975" y="4213830"/>
            <a:ext cx="5609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</a:rPr>
              <a:t>Return the old value and set the new value.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1A7F96-06A6-4AF5-9FF8-120601589A38}"/>
              </a:ext>
            </a:extLst>
          </p:cNvPr>
          <p:cNvSpPr/>
          <p:nvPr/>
        </p:nvSpPr>
        <p:spPr>
          <a:xfrm>
            <a:off x="3048000" y="2413338"/>
            <a:ext cx="6096000" cy="21852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9C27B0"/>
                </a:solidFill>
                <a:latin typeface="Roboto Mono"/>
              </a:rPr>
              <a:t>TestAndSet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old_ptr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new)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C53929"/>
                </a:solidFill>
                <a:latin typeface="Roboto Mono"/>
              </a:rPr>
              <a:t>2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old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old_ptr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fetch old value at </a:t>
            </a:r>
            <a:r>
              <a:rPr lang="en-US" sz="2000" dirty="0" err="1">
                <a:solidFill>
                  <a:srgbClr val="D81B60"/>
                </a:solidFill>
                <a:latin typeface="Roboto Mono"/>
              </a:rPr>
              <a:t>old_ptr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C53929"/>
                </a:solidFill>
                <a:latin typeface="Roboto Mono"/>
              </a:rPr>
              <a:t>3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old_ptr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new;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store ’new’ into </a:t>
            </a:r>
            <a:r>
              <a:rPr lang="en-US" sz="2000" dirty="0" err="1">
                <a:solidFill>
                  <a:srgbClr val="D81B60"/>
                </a:solidFill>
                <a:latin typeface="Roboto Mono"/>
              </a:rPr>
              <a:t>old_ptr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C53929"/>
                </a:solidFill>
                <a:latin typeface="Roboto Mono"/>
              </a:rPr>
              <a:t>4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return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old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return the old value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C53929"/>
                </a:solidFill>
                <a:latin typeface="Roboto Mono"/>
              </a:rPr>
              <a:t>5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078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663D6-8B5E-4AE5-976B-1880BC0E6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a spin-lock with TAS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5A25E-8F5E-4216-B409-75D5A4A46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00" y="1414145"/>
            <a:ext cx="3733800" cy="48958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F748C1-D215-4691-939E-8211B17590B2}"/>
              </a:ext>
            </a:extLst>
          </p:cNvPr>
          <p:cNvSpPr/>
          <p:nvPr/>
        </p:nvSpPr>
        <p:spPr>
          <a:xfrm>
            <a:off x="1112520" y="1510725"/>
            <a:ext cx="573024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typedef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struct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9C27B0"/>
                </a:solidFill>
                <a:latin typeface="Roboto Mono"/>
              </a:rPr>
              <a:t>_</a:t>
            </a:r>
            <a:r>
              <a:rPr lang="en-US" dirty="0" err="1">
                <a:solidFill>
                  <a:srgbClr val="9C27B0"/>
                </a:solidFill>
                <a:latin typeface="Roboto Mono"/>
              </a:rPr>
              <a:t>lock_t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2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	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flag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3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 err="1">
                <a:solidFill>
                  <a:srgbClr val="9C27B0"/>
                </a:solidFill>
                <a:latin typeface="Roboto Mono"/>
              </a:rPr>
              <a:t>lock_t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4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5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init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 err="1">
                <a:solidFill>
                  <a:srgbClr val="9C27B0"/>
                </a:solidFill>
                <a:latin typeface="Roboto Mono"/>
              </a:rPr>
              <a:t>lock_t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*lock)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6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 0 indicates that lock is available, 1 that it is held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7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	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lock-&gt;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8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9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10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lock(</a:t>
            </a:r>
            <a:r>
              <a:rPr lang="en-US" dirty="0" err="1">
                <a:solidFill>
                  <a:srgbClr val="9C27B0"/>
                </a:solidFill>
                <a:latin typeface="Roboto Mono"/>
              </a:rPr>
              <a:t>lock_t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*lock)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11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	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 err="1">
                <a:solidFill>
                  <a:srgbClr val="9C27B0"/>
                </a:solidFill>
                <a:latin typeface="Roboto Mono"/>
              </a:rPr>
              <a:t>TestAndSet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(&amp;lock-&gt;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flag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12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		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 spin-wait (do nothing)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13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14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15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unlock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 err="1">
                <a:solidFill>
                  <a:srgbClr val="9C27B0"/>
                </a:solidFill>
                <a:latin typeface="Roboto Mono"/>
              </a:rPr>
              <a:t>lock_t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*lock)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16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	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lock-&gt;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17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1ABDBD-0123-4149-9CD6-FCE4FF239E8D}"/>
              </a:ext>
            </a:extLst>
          </p:cNvPr>
          <p:cNvSpPr txBox="1"/>
          <p:nvPr/>
        </p:nvSpPr>
        <p:spPr>
          <a:xfrm>
            <a:off x="6842760" y="1957229"/>
            <a:ext cx="1160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Correct</a:t>
            </a:r>
            <a:r>
              <a:rPr lang="en-US" dirty="0"/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D23E60-7B59-40EF-A2E5-85B7FF48AFF8}"/>
              </a:ext>
            </a:extLst>
          </p:cNvPr>
          <p:cNvSpPr/>
          <p:nvPr/>
        </p:nvSpPr>
        <p:spPr>
          <a:xfrm>
            <a:off x="8151843" y="1953537"/>
            <a:ext cx="1794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Performance</a:t>
            </a:r>
            <a:endParaRPr lang="en-US" sz="2000" dirty="0">
              <a:solidFill>
                <a:srgbClr val="00B050"/>
              </a:solidFill>
            </a:endParaRPr>
          </a:p>
        </p:txBody>
      </p:sp>
      <p:pic>
        <p:nvPicPr>
          <p:cNvPr id="13" name="Graphic 12" descr="Close">
            <a:extLst>
              <a:ext uri="{FF2B5EF4-FFF2-40B4-BE49-F238E27FC236}">
                <a16:creationId xmlns:a16="http://schemas.microsoft.com/office/drawing/2014/main" id="{C7E05DA2-EBBF-4E86-98E9-DC28274E2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72801" y="2341099"/>
            <a:ext cx="810185" cy="810185"/>
          </a:xfrm>
          <a:prstGeom prst="rect">
            <a:avLst/>
          </a:prstGeom>
        </p:spPr>
      </p:pic>
      <p:pic>
        <p:nvPicPr>
          <p:cNvPr id="14" name="Graphic 13" descr="Checkmark">
            <a:extLst>
              <a:ext uri="{FF2B5EF4-FFF2-40B4-BE49-F238E27FC236}">
                <a16:creationId xmlns:a16="http://schemas.microsoft.com/office/drawing/2014/main" id="{AE834805-F3B3-4DB8-B08D-0306B7564B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87341" y="2426377"/>
            <a:ext cx="674914" cy="67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809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6706A-7055-4E47-BDFF-E8B4F84E9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97B18-ECF8-4719-BA7B-B3CE71F1B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 Much Spinning: What Now? </a:t>
            </a:r>
          </a:p>
          <a:p>
            <a:r>
              <a:rPr lang="en-US" dirty="0"/>
              <a:t>A Simple Approach: Just Yield, Baby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Problem?</a:t>
            </a:r>
          </a:p>
          <a:p>
            <a:pPr lvl="1"/>
            <a:r>
              <a:rPr lang="en-US" dirty="0"/>
              <a:t>Not fair: It is indeterministic who can enter the critical section if many compete for.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0CAC62-A9FC-4AA1-B2AA-5A094EC7522B}"/>
              </a:ext>
            </a:extLst>
          </p:cNvPr>
          <p:cNvSpPr/>
          <p:nvPr/>
        </p:nvSpPr>
        <p:spPr>
          <a:xfrm>
            <a:off x="2902858" y="2964881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lock()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while(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yield()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 give up the CPU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68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854D0-3EC5-42AF-BA94-56A7A4D1D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EAC95-7961-4AA7-A33E-427503271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3684"/>
            <a:ext cx="10515600" cy="4895850"/>
          </a:xfrm>
        </p:spPr>
        <p:txBody>
          <a:bodyPr/>
          <a:lstStyle/>
          <a:p>
            <a:r>
              <a:rPr lang="en-US" dirty="0"/>
              <a:t>Using Queues: Sleeping Instead Of Spinning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781B14-AE16-4E39-B163-05C87B3DD0BA}"/>
              </a:ext>
            </a:extLst>
          </p:cNvPr>
          <p:cNvSpPr/>
          <p:nvPr/>
        </p:nvSpPr>
        <p:spPr>
          <a:xfrm>
            <a:off x="2293257" y="2082470"/>
            <a:ext cx="80409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7474F"/>
                </a:solidFill>
                <a:latin typeface="Roboto Mono"/>
              </a:rPr>
              <a:t>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lock()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while(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enqueue();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Roboto Mono"/>
              </a:rPr>
              <a:t>// put into a queue to wait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unlock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</a:p>
          <a:p>
            <a:r>
              <a:rPr lang="en-US" dirty="0">
                <a:solidFill>
                  <a:srgbClr val="3F51B5"/>
                </a:solidFill>
                <a:latin typeface="Roboto Mono"/>
              </a:rPr>
              <a:t>   dequeue();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Roboto Mono"/>
              </a:rPr>
              <a:t>// remove the process at the head of the queue and run it. 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142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Problem Review</a:t>
            </a:r>
          </a:p>
          <a:p>
            <a:r>
              <a:rPr lang="en-US" dirty="0">
                <a:ea typeface="+mn-lt"/>
                <a:cs typeface="+mn-lt"/>
              </a:rPr>
              <a:t>Solutions</a:t>
            </a:r>
          </a:p>
          <a:p>
            <a:pPr lvl="1"/>
            <a:r>
              <a:rPr lang="en-US" dirty="0">
                <a:ea typeface="+mn-lt"/>
                <a:cs typeface="+mn-lt"/>
              </a:rPr>
              <a:t>What we tried: disable interruption, global flag</a:t>
            </a:r>
          </a:p>
          <a:p>
            <a:pPr lvl="1"/>
            <a:r>
              <a:rPr lang="en-US" dirty="0">
                <a:ea typeface="+mn-lt"/>
                <a:cs typeface="+mn-lt"/>
              </a:rPr>
              <a:t>What’s new:</a:t>
            </a:r>
          </a:p>
          <a:p>
            <a:pPr lvl="2"/>
            <a:r>
              <a:rPr lang="en-US" dirty="0">
                <a:ea typeface="+mn-lt"/>
                <a:cs typeface="+mn-lt"/>
              </a:rPr>
              <a:t>Software-approach: Peterson’s algorithm</a:t>
            </a:r>
          </a:p>
          <a:p>
            <a:pPr lvl="2"/>
            <a:r>
              <a:rPr lang="en-US" dirty="0">
                <a:ea typeface="+mn-lt"/>
                <a:cs typeface="+mn-lt"/>
              </a:rPr>
              <a:t>Hardware-supported approach: </a:t>
            </a:r>
            <a:r>
              <a:rPr lang="en-US" dirty="0" err="1">
                <a:ea typeface="+mn-lt"/>
                <a:cs typeface="+mn-lt"/>
              </a:rPr>
              <a:t>TestAndSet</a:t>
            </a:r>
            <a:endParaRPr lang="en-US" dirty="0">
              <a:ea typeface="+mn-lt"/>
              <a:cs typeface="+mn-lt"/>
            </a:endParaRPr>
          </a:p>
          <a:p>
            <a:pPr lvl="2"/>
            <a:r>
              <a:rPr lang="en-US" dirty="0">
                <a:ea typeface="+mn-lt"/>
                <a:cs typeface="+mn-lt"/>
              </a:rPr>
              <a:t>Improving performance</a:t>
            </a:r>
          </a:p>
          <a:p>
            <a:pPr lvl="2"/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Materials:</a:t>
            </a:r>
          </a:p>
          <a:p>
            <a:pPr lvl="1"/>
            <a:r>
              <a:rPr lang="en-US" dirty="0">
                <a:ea typeface="+mn-lt"/>
                <a:cs typeface="+mn-lt"/>
                <a:hlinkClick r:id="rId3"/>
              </a:rPr>
              <a:t>http://www.cs.cornell.edu/courses/cs4410/2015su/lectures/lec06-spin.html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  <a:hlinkClick r:id="rId4"/>
              </a:rPr>
              <a:t>http://pages.cs.wisc.edu/~remzi/OSTEP/threads-locks.pdf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  <a:hlinkClick r:id="rId5"/>
              </a:rPr>
              <a:t>https://en.wikipedia.org/wiki/Peterson%27s_algorithm</a:t>
            </a:r>
            <a:endParaRPr lang="en-US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endParaRPr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F502B-3C59-4304-AF4B-1E9DFFB21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D1E49-3E8D-4935-971D-BA5A52046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threads add (</a:t>
            </a:r>
            <a:r>
              <a:rPr lang="en-US" dirty="0" err="1"/>
              <a:t>i</a:t>
            </a:r>
            <a:r>
              <a:rPr lang="en-US" dirty="0"/>
              <a:t>++) 10000 times to a global variable (i.e., </a:t>
            </a:r>
            <a:r>
              <a:rPr lang="en-US" dirty="0" err="1"/>
              <a:t>i</a:t>
            </a:r>
            <a:r>
              <a:rPr lang="en-US" dirty="0"/>
              <a:t>). The result is less than 10000*2.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770C8D-B651-4D6E-875C-8CD489833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550" y="3091933"/>
            <a:ext cx="6101991" cy="254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394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BA8FD-5FE3-4543-B6A9-F39C279E6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Problem investigation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E6293-F43D-4535-8870-50002F048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3467" y="1690688"/>
            <a:ext cx="5986027" cy="16033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mov</a:t>
            </a:r>
            <a:r>
              <a:rPr lang="en-US" dirty="0"/>
              <a:t> 0x8049a1c, </a:t>
            </a:r>
            <a:r>
              <a:rPr lang="en-US" dirty="0">
                <a:solidFill>
                  <a:schemeClr val="accent2"/>
                </a:solidFill>
              </a:rPr>
              <a:t>%</a:t>
            </a:r>
            <a:r>
              <a:rPr lang="en-US" dirty="0" err="1">
                <a:solidFill>
                  <a:schemeClr val="accent2"/>
                </a:solidFill>
              </a:rPr>
              <a:t>eax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//1. load </a:t>
            </a:r>
            <a:r>
              <a:rPr lang="en-US" dirty="0" err="1"/>
              <a:t>i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add</a:t>
            </a:r>
            <a:r>
              <a:rPr lang="en-US" dirty="0"/>
              <a:t> $0x1, </a:t>
            </a:r>
            <a:r>
              <a:rPr lang="en-US" dirty="0">
                <a:solidFill>
                  <a:schemeClr val="accent2"/>
                </a:solidFill>
              </a:rPr>
              <a:t>%</a:t>
            </a:r>
            <a:r>
              <a:rPr lang="en-US" dirty="0" err="1">
                <a:solidFill>
                  <a:schemeClr val="accent2"/>
                </a:solidFill>
              </a:rPr>
              <a:t>eax</a:t>
            </a:r>
            <a:r>
              <a:rPr lang="en-US" dirty="0">
                <a:solidFill>
                  <a:schemeClr val="accent2"/>
                </a:solidFill>
              </a:rPr>
              <a:t>            </a:t>
            </a:r>
            <a:r>
              <a:rPr lang="en-US" dirty="0"/>
              <a:t>//2. add one</a:t>
            </a:r>
            <a:endParaRPr lang="en-US" b="1" dirty="0">
              <a:solidFill>
                <a:srgbClr val="0070C0"/>
              </a:solidFill>
              <a:latin typeface="Consolas" panose="020B0609020204030204" pitchFamily="49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mov</a:t>
            </a:r>
            <a:r>
              <a:rPr lang="en-US" dirty="0"/>
              <a:t> </a:t>
            </a:r>
            <a:r>
              <a:rPr lang="en-US" dirty="0">
                <a:solidFill>
                  <a:schemeClr val="accent2"/>
                </a:solidFill>
              </a:rPr>
              <a:t>%</a:t>
            </a:r>
            <a:r>
              <a:rPr lang="en-US" dirty="0" err="1">
                <a:solidFill>
                  <a:schemeClr val="accent2"/>
                </a:solidFill>
              </a:rPr>
              <a:t>eax</a:t>
            </a:r>
            <a:r>
              <a:rPr lang="en-US" dirty="0"/>
              <a:t>, 0x8049a1c //3. store new value </a:t>
            </a:r>
            <a:endParaRPr lang="en-US" b="1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47A91C-08EF-40F5-AA32-B44CA80DD751}"/>
              </a:ext>
            </a:extLst>
          </p:cNvPr>
          <p:cNvSpPr/>
          <p:nvPr/>
        </p:nvSpPr>
        <p:spPr>
          <a:xfrm>
            <a:off x="1015482" y="2165647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i</a:t>
            </a:r>
            <a:r>
              <a:rPr lang="en-US" sz="2400" b="1" dirty="0">
                <a:solidFill>
                  <a:srgbClr val="0070C0"/>
                </a:solidFill>
                <a:latin typeface="Consolas" panose="020B0609020204030204" pitchFamily="49" charset="0"/>
              </a:rPr>
              <a:t> = </a:t>
            </a:r>
            <a:r>
              <a:rPr lang="en-US" sz="2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i</a:t>
            </a:r>
            <a:r>
              <a:rPr lang="en-US" sz="2400" b="1" dirty="0">
                <a:solidFill>
                  <a:srgbClr val="0070C0"/>
                </a:solidFill>
                <a:latin typeface="Consolas" panose="020B0609020204030204" pitchFamily="49" charset="0"/>
              </a:rPr>
              <a:t> + 1 </a:t>
            </a:r>
            <a:r>
              <a:rPr lang="en-US" sz="2400" b="1" dirty="0">
                <a:solidFill>
                  <a:srgbClr val="0070C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 	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741469-D887-49BF-A513-B7919D142176}"/>
              </a:ext>
            </a:extLst>
          </p:cNvPr>
          <p:cNvSpPr txBox="1"/>
          <p:nvPr/>
        </p:nvSpPr>
        <p:spPr>
          <a:xfrm>
            <a:off x="1015482" y="3638939"/>
            <a:ext cx="6687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If ..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753354-8965-4690-A8C8-CCCC6848E126}"/>
              </a:ext>
            </a:extLst>
          </p:cNvPr>
          <p:cNvSpPr txBox="1">
            <a:spLocks/>
          </p:cNvSpPr>
          <p:nvPr/>
        </p:nvSpPr>
        <p:spPr>
          <a:xfrm>
            <a:off x="1684255" y="4033515"/>
            <a:ext cx="5986027" cy="268452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51F1C"/>
              </a:buClr>
              <a:buFont typeface="Wingdings" pitchFamily="2" charset="2"/>
              <a:buChar char="q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Wingdings" pitchFamily="2" charset="2"/>
              <a:buChar char="Ø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sz="2400" dirty="0">
                <a:solidFill>
                  <a:srgbClr val="0070C0"/>
                </a:solidFill>
              </a:rPr>
              <a:t>mov</a:t>
            </a:r>
            <a:r>
              <a:rPr lang="en-US" sz="2400" dirty="0"/>
              <a:t> 0x8049a1c, </a:t>
            </a:r>
            <a:r>
              <a:rPr lang="en-US" sz="2400" dirty="0">
                <a:solidFill>
                  <a:schemeClr val="accent2"/>
                </a:solidFill>
              </a:rPr>
              <a:t>%</a:t>
            </a:r>
            <a:r>
              <a:rPr lang="en-US" sz="2400" dirty="0" err="1">
                <a:solidFill>
                  <a:schemeClr val="accent2"/>
                </a:solidFill>
              </a:rPr>
              <a:t>eax</a:t>
            </a:r>
            <a:endParaRPr lang="en-US" sz="2400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buFont typeface="Wingdings" pitchFamily="2" charset="2"/>
              <a:buNone/>
            </a:pPr>
            <a:r>
              <a:rPr lang="en-US" sz="2400" dirty="0">
                <a:solidFill>
                  <a:srgbClr val="0070C0"/>
                </a:solidFill>
              </a:rPr>
              <a:t>add</a:t>
            </a:r>
            <a:r>
              <a:rPr lang="en-US" sz="2400" dirty="0"/>
              <a:t> $0x1, </a:t>
            </a:r>
            <a:r>
              <a:rPr lang="en-US" sz="2400" dirty="0">
                <a:solidFill>
                  <a:schemeClr val="accent2"/>
                </a:solidFill>
              </a:rPr>
              <a:t>%</a:t>
            </a:r>
            <a:r>
              <a:rPr lang="en-US" sz="2400" dirty="0" err="1">
                <a:solidFill>
                  <a:schemeClr val="accent2"/>
                </a:solidFill>
              </a:rPr>
              <a:t>eax</a:t>
            </a:r>
            <a:r>
              <a:rPr lang="en-US" sz="2400" dirty="0">
                <a:solidFill>
                  <a:schemeClr val="accent2"/>
                </a:solidFill>
              </a:rPr>
              <a:t>   </a:t>
            </a:r>
          </a:p>
          <a:p>
            <a:pPr marL="0" indent="0">
              <a:buFont typeface="Wingdings" pitchFamily="2" charset="2"/>
              <a:buNone/>
            </a:pPr>
            <a:endParaRPr lang="en-US" sz="2400" dirty="0">
              <a:solidFill>
                <a:schemeClr val="accent2"/>
              </a:solidFill>
            </a:endParaRPr>
          </a:p>
          <a:p>
            <a:pPr marL="0" indent="0">
              <a:buFont typeface="Wingdings" pitchFamily="2" charset="2"/>
              <a:buNone/>
            </a:pPr>
            <a:endParaRPr lang="en-US" sz="2400" dirty="0">
              <a:solidFill>
                <a:schemeClr val="accent2"/>
              </a:solidFill>
            </a:endParaRPr>
          </a:p>
          <a:p>
            <a:pPr marL="0" indent="0">
              <a:buFont typeface="Wingdings" pitchFamily="2" charset="2"/>
              <a:buNone/>
            </a:pPr>
            <a:endParaRPr lang="en-US" sz="2400" dirty="0">
              <a:solidFill>
                <a:srgbClr val="0070C0"/>
              </a:solidFill>
            </a:endParaRPr>
          </a:p>
          <a:p>
            <a:pPr marL="0" indent="0">
              <a:buFont typeface="Wingdings" pitchFamily="2" charset="2"/>
              <a:buNone/>
            </a:pPr>
            <a:r>
              <a:rPr lang="en-US" sz="2400" dirty="0">
                <a:solidFill>
                  <a:srgbClr val="0070C0"/>
                </a:solidFill>
              </a:rPr>
              <a:t>mov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2"/>
                </a:solidFill>
              </a:rPr>
              <a:t>%</a:t>
            </a:r>
            <a:r>
              <a:rPr lang="en-US" sz="2400" dirty="0" err="1">
                <a:solidFill>
                  <a:schemeClr val="accent2"/>
                </a:solidFill>
              </a:rPr>
              <a:t>eax</a:t>
            </a:r>
            <a:r>
              <a:rPr lang="en-US" sz="2400" dirty="0"/>
              <a:t>, 0x8049a1c</a:t>
            </a:r>
            <a:endParaRPr lang="en-US" sz="2400" b="1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690FCA-1A5B-499B-9661-1BA16248BA94}"/>
              </a:ext>
            </a:extLst>
          </p:cNvPr>
          <p:cNvSpPr txBox="1">
            <a:spLocks/>
          </p:cNvSpPr>
          <p:nvPr/>
        </p:nvSpPr>
        <p:spPr>
          <a:xfrm>
            <a:off x="7239080" y="4797587"/>
            <a:ext cx="5986027" cy="13255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51F1C"/>
              </a:buClr>
              <a:buFont typeface="Wingdings" pitchFamily="2" charset="2"/>
              <a:buChar char="q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Wingdings" pitchFamily="2" charset="2"/>
              <a:buChar char="Ø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sz="2400" dirty="0">
                <a:solidFill>
                  <a:srgbClr val="0070C0"/>
                </a:solidFill>
              </a:rPr>
              <a:t>mov</a:t>
            </a:r>
            <a:r>
              <a:rPr lang="en-US" sz="2400" dirty="0"/>
              <a:t> 0x8049a1c, </a:t>
            </a:r>
            <a:r>
              <a:rPr lang="en-US" sz="2400" dirty="0">
                <a:solidFill>
                  <a:schemeClr val="accent2"/>
                </a:solidFill>
              </a:rPr>
              <a:t>%</a:t>
            </a:r>
            <a:r>
              <a:rPr lang="en-US" sz="2400" dirty="0" err="1">
                <a:solidFill>
                  <a:schemeClr val="accent2"/>
                </a:solidFill>
              </a:rPr>
              <a:t>eax</a:t>
            </a:r>
            <a:endParaRPr lang="en-US" sz="2400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buFont typeface="Wingdings" pitchFamily="2" charset="2"/>
              <a:buNone/>
            </a:pPr>
            <a:r>
              <a:rPr lang="en-US" sz="2400" dirty="0">
                <a:solidFill>
                  <a:srgbClr val="0070C0"/>
                </a:solidFill>
              </a:rPr>
              <a:t>add</a:t>
            </a:r>
            <a:r>
              <a:rPr lang="en-US" sz="2400" dirty="0"/>
              <a:t> $0x1, </a:t>
            </a:r>
            <a:r>
              <a:rPr lang="en-US" sz="2400" dirty="0">
                <a:solidFill>
                  <a:schemeClr val="accent2"/>
                </a:solidFill>
              </a:rPr>
              <a:t>%</a:t>
            </a:r>
            <a:r>
              <a:rPr lang="en-US" sz="2400" dirty="0" err="1">
                <a:solidFill>
                  <a:schemeClr val="accent2"/>
                </a:solidFill>
              </a:rPr>
              <a:t>eax</a:t>
            </a:r>
            <a:r>
              <a:rPr lang="en-US" sz="2400" dirty="0">
                <a:solidFill>
                  <a:schemeClr val="accent2"/>
                </a:solidFill>
              </a:rPr>
              <a:t>   </a:t>
            </a:r>
          </a:p>
          <a:p>
            <a:pPr marL="0" indent="0">
              <a:buFont typeface="Wingdings" pitchFamily="2" charset="2"/>
              <a:buNone/>
            </a:pPr>
            <a:r>
              <a:rPr lang="en-US" sz="2400" dirty="0">
                <a:solidFill>
                  <a:srgbClr val="0070C0"/>
                </a:solidFill>
              </a:rPr>
              <a:t>mov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2"/>
                </a:solidFill>
              </a:rPr>
              <a:t>%</a:t>
            </a:r>
            <a:r>
              <a:rPr lang="en-US" sz="2400" dirty="0" err="1">
                <a:solidFill>
                  <a:schemeClr val="accent2"/>
                </a:solidFill>
              </a:rPr>
              <a:t>eax</a:t>
            </a:r>
            <a:r>
              <a:rPr lang="en-US" sz="2400" dirty="0"/>
              <a:t>, 0x8049a1c</a:t>
            </a:r>
            <a:endParaRPr lang="en-US" sz="2400" b="1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9F26D4-E8A2-4D49-BDB6-E6A7CF13CFE5}"/>
              </a:ext>
            </a:extLst>
          </p:cNvPr>
          <p:cNvSpPr txBox="1"/>
          <p:nvPr/>
        </p:nvSpPr>
        <p:spPr>
          <a:xfrm>
            <a:off x="2703893" y="3638394"/>
            <a:ext cx="102367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Thread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0B6C7D-DAF1-4022-8E5E-A91A674E863F}"/>
              </a:ext>
            </a:extLst>
          </p:cNvPr>
          <p:cNvSpPr txBox="1"/>
          <p:nvPr/>
        </p:nvSpPr>
        <p:spPr>
          <a:xfrm>
            <a:off x="7952592" y="3641504"/>
            <a:ext cx="102367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Thread 2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C21F3-953D-4A04-89B5-C1BC2814C229}"/>
              </a:ext>
            </a:extLst>
          </p:cNvPr>
          <p:cNvCxnSpPr/>
          <p:nvPr/>
        </p:nvCxnSpPr>
        <p:spPr>
          <a:xfrm>
            <a:off x="1015482" y="4797587"/>
            <a:ext cx="9677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A049F9-1754-453D-8CD8-77D4D975AAE2}"/>
              </a:ext>
            </a:extLst>
          </p:cNvPr>
          <p:cNvCxnSpPr/>
          <p:nvPr/>
        </p:nvCxnSpPr>
        <p:spPr>
          <a:xfrm>
            <a:off x="1015482" y="6099921"/>
            <a:ext cx="9677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133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9CA3-1958-4B07-836A-BA48A4241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The Wish For Atomicity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77967-F38F-4617-B1AA-AA548BDC3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finish code in a </a:t>
            </a:r>
            <a:r>
              <a:rPr lang="en-US" dirty="0">
                <a:solidFill>
                  <a:srgbClr val="FF0000"/>
                </a:solidFill>
              </a:rPr>
              <a:t>critical section</a:t>
            </a:r>
            <a:r>
              <a:rPr lang="en-US" dirty="0"/>
              <a:t> as a unit – no interrupt.</a:t>
            </a:r>
          </a:p>
          <a:p>
            <a:pPr lvl="1"/>
            <a:r>
              <a:rPr lang="en-US" dirty="0"/>
              <a:t>Correctness</a:t>
            </a:r>
          </a:p>
          <a:p>
            <a:pPr lvl="1"/>
            <a:r>
              <a:rPr lang="en-US" dirty="0"/>
              <a:t>Performance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370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F571D-3E0A-4498-96E7-402F116E5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Approach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9ABED-FEF0-4DCA-A5EA-09882D57F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28326"/>
          </a:xfrm>
        </p:spPr>
        <p:txBody>
          <a:bodyPr/>
          <a:lstStyle/>
          <a:p>
            <a:r>
              <a:rPr lang="en-US" dirty="0"/>
              <a:t>Disable/enable alarm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DD85DC-440E-4C16-B732-0E261EDAD11D}"/>
              </a:ext>
            </a:extLst>
          </p:cNvPr>
          <p:cNvSpPr/>
          <p:nvPr/>
        </p:nvSpPr>
        <p:spPr>
          <a:xfrm>
            <a:off x="2954694" y="2705708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Anonymice Powerline" panose="02060609030202000504" pitchFamily="49" charset="0"/>
                <a:ea typeface="Anonymice Powerline" panose="02060609030202000504" pitchFamily="49" charset="0"/>
              </a:rPr>
              <a:t>1 void lock() {</a:t>
            </a:r>
          </a:p>
          <a:p>
            <a:r>
              <a:rPr lang="en-US" dirty="0">
                <a:latin typeface="Anonymice Powerline" panose="02060609030202000504" pitchFamily="49" charset="0"/>
                <a:ea typeface="Anonymice Powerline" panose="02060609030202000504" pitchFamily="49" charset="0"/>
              </a:rPr>
              <a:t>2 	</a:t>
            </a:r>
            <a:r>
              <a:rPr lang="en-US" dirty="0" err="1">
                <a:latin typeface="Anonymice Powerline" panose="02060609030202000504" pitchFamily="49" charset="0"/>
                <a:ea typeface="Anonymice Powerline" panose="02060609030202000504" pitchFamily="49" charset="0"/>
              </a:rPr>
              <a:t>DisableInterrupts</a:t>
            </a:r>
            <a:r>
              <a:rPr lang="en-US" dirty="0">
                <a:latin typeface="Anonymice Powerline" panose="02060609030202000504" pitchFamily="49" charset="0"/>
                <a:ea typeface="Anonymice Powerline" panose="02060609030202000504" pitchFamily="49" charset="0"/>
              </a:rPr>
              <a:t>();</a:t>
            </a:r>
          </a:p>
          <a:p>
            <a:r>
              <a:rPr lang="en-US" dirty="0">
                <a:latin typeface="Anonymice Powerline" panose="02060609030202000504" pitchFamily="49" charset="0"/>
                <a:ea typeface="Anonymice Powerline" panose="02060609030202000504" pitchFamily="49" charset="0"/>
              </a:rPr>
              <a:t>3 }</a:t>
            </a:r>
          </a:p>
          <a:p>
            <a:r>
              <a:rPr lang="en-US" dirty="0">
                <a:latin typeface="Anonymice Powerline" panose="02060609030202000504" pitchFamily="49" charset="0"/>
                <a:ea typeface="Anonymice Powerline" panose="02060609030202000504" pitchFamily="49" charset="0"/>
              </a:rPr>
              <a:t>4 void unlock() {</a:t>
            </a:r>
          </a:p>
          <a:p>
            <a:r>
              <a:rPr lang="en-US" dirty="0">
                <a:latin typeface="Anonymice Powerline" panose="02060609030202000504" pitchFamily="49" charset="0"/>
                <a:ea typeface="Anonymice Powerline" panose="02060609030202000504" pitchFamily="49" charset="0"/>
              </a:rPr>
              <a:t>5 	</a:t>
            </a:r>
            <a:r>
              <a:rPr lang="en-US" dirty="0" err="1">
                <a:latin typeface="Anonymice Powerline" panose="02060609030202000504" pitchFamily="49" charset="0"/>
                <a:ea typeface="Anonymice Powerline" panose="02060609030202000504" pitchFamily="49" charset="0"/>
              </a:rPr>
              <a:t>EnableInterrupts</a:t>
            </a:r>
            <a:r>
              <a:rPr lang="en-US" dirty="0">
                <a:latin typeface="Anonymice Powerline" panose="02060609030202000504" pitchFamily="49" charset="0"/>
                <a:ea typeface="Anonymice Powerline" panose="02060609030202000504" pitchFamily="49" charset="0"/>
              </a:rPr>
              <a:t>();</a:t>
            </a:r>
          </a:p>
          <a:p>
            <a:r>
              <a:rPr lang="en-US" dirty="0">
                <a:latin typeface="Anonymice Powerline" panose="02060609030202000504" pitchFamily="49" charset="0"/>
                <a:ea typeface="Anonymice Powerline" panose="02060609030202000504" pitchFamily="49" charset="0"/>
              </a:rPr>
              <a:t>6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463749-545B-4AAE-AE25-594F03C925EA}"/>
              </a:ext>
            </a:extLst>
          </p:cNvPr>
          <p:cNvSpPr txBox="1"/>
          <p:nvPr/>
        </p:nvSpPr>
        <p:spPr>
          <a:xfrm>
            <a:off x="2954694" y="5271796"/>
            <a:ext cx="1160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Correct</a:t>
            </a:r>
            <a:r>
              <a:rPr lang="en-US" dirty="0"/>
              <a:t> </a:t>
            </a:r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1A593E61-4467-442F-847F-DC547B42A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7267" y="5686618"/>
            <a:ext cx="674914" cy="67491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CAA1C01-71AF-4E3F-8687-066E274AC546}"/>
              </a:ext>
            </a:extLst>
          </p:cNvPr>
          <p:cNvSpPr/>
          <p:nvPr/>
        </p:nvSpPr>
        <p:spPr>
          <a:xfrm>
            <a:off x="4263777" y="5268104"/>
            <a:ext cx="1794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Performance</a:t>
            </a:r>
            <a:endParaRPr lang="en-US" sz="2000" dirty="0">
              <a:solidFill>
                <a:srgbClr val="00B050"/>
              </a:solidFill>
            </a:endParaRPr>
          </a:p>
        </p:txBody>
      </p:sp>
      <p:pic>
        <p:nvPicPr>
          <p:cNvPr id="11" name="Graphic 10" descr="Checkmark">
            <a:extLst>
              <a:ext uri="{FF2B5EF4-FFF2-40B4-BE49-F238E27FC236}">
                <a16:creationId xmlns:a16="http://schemas.microsoft.com/office/drawing/2014/main" id="{6732734D-9B9D-462C-9387-429CF3443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23457" y="5686618"/>
            <a:ext cx="674914" cy="674914"/>
          </a:xfrm>
          <a:prstGeom prst="rect">
            <a:avLst/>
          </a:prstGeom>
        </p:spPr>
      </p:pic>
      <p:pic>
        <p:nvPicPr>
          <p:cNvPr id="2050" name="Picture 2" descr="Image result for no meme">
            <a:extLst>
              <a:ext uri="{FF2B5EF4-FFF2-40B4-BE49-F238E27FC236}">
                <a16:creationId xmlns:a16="http://schemas.microsoft.com/office/drawing/2014/main" id="{D04F15F7-F940-4C32-9620-867FBD57A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082" y="2381750"/>
            <a:ext cx="3336447" cy="2402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3A866A-84B3-42D9-BA74-834177B3B4FF}"/>
              </a:ext>
            </a:extLst>
          </p:cNvPr>
          <p:cNvSpPr txBox="1"/>
          <p:nvPr/>
        </p:nvSpPr>
        <p:spPr>
          <a:xfrm>
            <a:off x="6393609" y="4902464"/>
            <a:ext cx="5687391" cy="36933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But dangerous that any program may monopolize the CPU.</a:t>
            </a:r>
          </a:p>
        </p:txBody>
      </p:sp>
    </p:spTree>
    <p:extLst>
      <p:ext uri="{BB962C8B-B14F-4D97-AF65-F5344CB8AC3E}">
        <p14:creationId xmlns:p14="http://schemas.microsoft.com/office/powerpoint/2010/main" val="3408887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4174371-E8BF-424B-8D43-56AF081CF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996" y="2731455"/>
            <a:ext cx="5382736" cy="22926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5F571D-3E0A-4498-96E7-402F116E5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Approach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9ABED-FEF0-4DCA-A5EA-09882D57F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7184"/>
            <a:ext cx="10515600" cy="628326"/>
          </a:xfrm>
        </p:spPr>
        <p:txBody>
          <a:bodyPr/>
          <a:lstStyle/>
          <a:p>
            <a:r>
              <a:rPr lang="en-US" dirty="0"/>
              <a:t>Use a global flag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463749-545B-4AAE-AE25-594F03C925EA}"/>
              </a:ext>
            </a:extLst>
          </p:cNvPr>
          <p:cNvSpPr txBox="1"/>
          <p:nvPr/>
        </p:nvSpPr>
        <p:spPr>
          <a:xfrm>
            <a:off x="7228114" y="1044000"/>
            <a:ext cx="11600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Correct</a:t>
            </a:r>
            <a:r>
              <a:rPr lang="en-US" dirty="0"/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AA1C01-71AF-4E3F-8687-066E274AC546}"/>
              </a:ext>
            </a:extLst>
          </p:cNvPr>
          <p:cNvSpPr/>
          <p:nvPr/>
        </p:nvSpPr>
        <p:spPr>
          <a:xfrm>
            <a:off x="8537197" y="1040308"/>
            <a:ext cx="1794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Performance</a:t>
            </a:r>
            <a:endParaRPr lang="en-US" sz="2000" dirty="0">
              <a:solidFill>
                <a:srgbClr val="00B050"/>
              </a:solidFill>
            </a:endParaRPr>
          </a:p>
        </p:txBody>
      </p:sp>
      <p:pic>
        <p:nvPicPr>
          <p:cNvPr id="14" name="Graphic 13" descr="Close">
            <a:extLst>
              <a:ext uri="{FF2B5EF4-FFF2-40B4-BE49-F238E27FC236}">
                <a16:creationId xmlns:a16="http://schemas.microsoft.com/office/drawing/2014/main" id="{A2CFB436-4694-4C6F-8683-448B814DA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5158" y="1468132"/>
            <a:ext cx="810185" cy="810185"/>
          </a:xfrm>
          <a:prstGeom prst="rect">
            <a:avLst/>
          </a:prstGeom>
        </p:spPr>
      </p:pic>
      <p:pic>
        <p:nvPicPr>
          <p:cNvPr id="15" name="Graphic 14" descr="Close">
            <a:extLst>
              <a:ext uri="{FF2B5EF4-FFF2-40B4-BE49-F238E27FC236}">
                <a16:creationId xmlns:a16="http://schemas.microsoft.com/office/drawing/2014/main" id="{6D911943-7F23-4015-991E-F29AAEE97D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58155" y="1427870"/>
            <a:ext cx="810185" cy="8101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ED1CA32-5BE0-4CAC-8816-A1C8DCF77F96}"/>
              </a:ext>
            </a:extLst>
          </p:cNvPr>
          <p:cNvSpPr/>
          <p:nvPr/>
        </p:nvSpPr>
        <p:spPr>
          <a:xfrm>
            <a:off x="1132114" y="2105510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37474F"/>
                </a:solidFill>
                <a:latin typeface="Roboto Mono"/>
              </a:rPr>
              <a:t>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lock()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while(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 do nothing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unlock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flag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554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2F812-D517-4CE9-9DC6-AD6E87B37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#3: Peterson’s algorithm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8936E5C-E54D-446A-9B31-54D2F77A20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2271862"/>
              </p:ext>
            </p:extLst>
          </p:nvPr>
        </p:nvGraphicFramePr>
        <p:xfrm>
          <a:off x="1069885" y="2659797"/>
          <a:ext cx="9471660" cy="822960"/>
        </p:xfrm>
        <a:graphic>
          <a:graphicData uri="http://schemas.openxmlformats.org/drawingml/2006/table">
            <a:tbl>
              <a:tblPr/>
              <a:tblGrid>
                <a:gridCol w="9471660">
                  <a:extLst>
                    <a:ext uri="{9D8B030D-6E8A-4147-A177-3AD203B41FA5}">
                      <a16:colId xmlns:a16="http://schemas.microsoft.com/office/drawing/2014/main" val="34868471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rtl="0"/>
                      <a:r>
                        <a:rPr lang="en-US" sz="2400" dirty="0">
                          <a:solidFill>
                            <a:srgbClr val="B00040"/>
                          </a:solidFill>
                          <a:effectLst/>
                        </a:rPr>
                        <a:t>bool</a:t>
                      </a:r>
                      <a:r>
                        <a:rPr lang="en-US" sz="2400" dirty="0">
                          <a:effectLst/>
                        </a:rPr>
                        <a:t> flag[</a:t>
                      </a:r>
                      <a:r>
                        <a:rPr lang="en-US" sz="2400" dirty="0">
                          <a:solidFill>
                            <a:srgbClr val="666666"/>
                          </a:solidFill>
                          <a:effectLst/>
                        </a:rPr>
                        <a:t>2</a:t>
                      </a:r>
                      <a:r>
                        <a:rPr lang="en-US" sz="2400" dirty="0">
                          <a:effectLst/>
                        </a:rPr>
                        <a:t>] </a:t>
                      </a:r>
                      <a:r>
                        <a:rPr lang="en-US" sz="2400" dirty="0">
                          <a:solidFill>
                            <a:srgbClr val="666666"/>
                          </a:solidFill>
                          <a:effectLst/>
                        </a:rPr>
                        <a:t>=</a:t>
                      </a:r>
                      <a:r>
                        <a:rPr lang="en-US" sz="2400" dirty="0">
                          <a:effectLst/>
                        </a:rPr>
                        <a:t> {</a:t>
                      </a:r>
                      <a:r>
                        <a:rPr lang="en-US" sz="2400" dirty="0">
                          <a:solidFill>
                            <a:srgbClr val="008000"/>
                          </a:solidFill>
                          <a:effectLst/>
                        </a:rPr>
                        <a:t>false</a:t>
                      </a:r>
                      <a:r>
                        <a:rPr lang="en-US" sz="2400" dirty="0">
                          <a:effectLst/>
                        </a:rPr>
                        <a:t>, </a:t>
                      </a:r>
                      <a:r>
                        <a:rPr lang="en-US" sz="2400" dirty="0">
                          <a:solidFill>
                            <a:srgbClr val="008000"/>
                          </a:solidFill>
                          <a:effectLst/>
                        </a:rPr>
                        <a:t>false</a:t>
                      </a:r>
                      <a:r>
                        <a:rPr lang="en-US" sz="2400" dirty="0">
                          <a:effectLst/>
                        </a:rPr>
                        <a:t>};</a:t>
                      </a:r>
                    </a:p>
                    <a:p>
                      <a:pPr algn="l" rtl="0"/>
                      <a:r>
                        <a:rPr lang="en-US" sz="2400" dirty="0">
                          <a:solidFill>
                            <a:srgbClr val="B00040"/>
                          </a:solidFill>
                          <a:effectLst/>
                        </a:rPr>
                        <a:t>int</a:t>
                      </a:r>
                      <a:r>
                        <a:rPr lang="en-US" sz="2400" dirty="0">
                          <a:effectLst/>
                        </a:rPr>
                        <a:t> turn;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75782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6272C16-2799-4FAE-BCD8-3D42ABFCEA03}"/>
              </a:ext>
            </a:extLst>
          </p:cNvPr>
          <p:cNvSpPr txBox="1"/>
          <p:nvPr/>
        </p:nvSpPr>
        <p:spPr>
          <a:xfrm>
            <a:off x="968285" y="1828800"/>
            <a:ext cx="102802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2400" dirty="0"/>
              <a:t>Assume there are two processes (P0, P1) wanting to enter the critical section. They share the following variables.</a:t>
            </a:r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24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24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24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15249F-0427-4D31-9749-4102789EAF7F}"/>
              </a:ext>
            </a:extLst>
          </p:cNvPr>
          <p:cNvSpPr/>
          <p:nvPr/>
        </p:nvSpPr>
        <p:spPr>
          <a:xfrm>
            <a:off x="1538515" y="3403870"/>
            <a:ext cx="4731656" cy="3170099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7474F"/>
                </a:solidFill>
                <a:latin typeface="Roboto Mono"/>
              </a:rPr>
              <a:t>P0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: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   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true;</a:t>
            </a:r>
            <a:endParaRPr lang="en-US" sz="2000" dirty="0">
              <a:solidFill>
                <a:srgbClr val="37474F"/>
              </a:solidFill>
              <a:latin typeface="Roboto Mono"/>
            </a:endParaRPr>
          </a:p>
          <a:p>
            <a:r>
              <a:rPr lang="en-US" sz="2000" dirty="0">
                <a:solidFill>
                  <a:srgbClr val="37474F"/>
                </a:solidFill>
                <a:latin typeface="Roboto Mono"/>
              </a:rPr>
              <a:t>         turn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 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while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true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&amp;&amp;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turn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	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busy wait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critical section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		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...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end of critical section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false;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513C03-ECAE-43FA-8207-AD7578B2AB42}"/>
              </a:ext>
            </a:extLst>
          </p:cNvPr>
          <p:cNvSpPr/>
          <p:nvPr/>
        </p:nvSpPr>
        <p:spPr>
          <a:xfrm>
            <a:off x="6458856" y="3403870"/>
            <a:ext cx="4894944" cy="3170099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7474F"/>
                </a:solidFill>
                <a:latin typeface="Roboto Mono"/>
              </a:rPr>
              <a:t>P1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: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  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true;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        turn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while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true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&amp;&amp;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turn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busy wait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critical section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...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end of critical section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false;</a:t>
            </a:r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B632E7-2B7C-4CD1-A90C-1B99F8414DFA}"/>
              </a:ext>
            </a:extLst>
          </p:cNvPr>
          <p:cNvSpPr txBox="1"/>
          <p:nvPr/>
        </p:nvSpPr>
        <p:spPr>
          <a:xfrm>
            <a:off x="1069885" y="7225214"/>
            <a:ext cx="9161162" cy="120032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600" dirty="0"/>
              <a:t>Let’s find bugs: </a:t>
            </a:r>
          </a:p>
          <a:p>
            <a:r>
              <a:rPr lang="en-US" sz="3600" dirty="0"/>
              <a:t>When are P0 and P1 both in the critical section?</a:t>
            </a:r>
          </a:p>
        </p:txBody>
      </p:sp>
    </p:spTree>
    <p:extLst>
      <p:ext uri="{BB962C8B-B14F-4D97-AF65-F5344CB8AC3E}">
        <p14:creationId xmlns:p14="http://schemas.microsoft.com/office/powerpoint/2010/main" val="703523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2F812-D517-4CE9-9DC6-AD6E87B37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Peterson’s algorithm (cont.)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8936E5C-E54D-446A-9B31-54D2F77A207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69885" y="2659797"/>
          <a:ext cx="9471660" cy="822960"/>
        </p:xfrm>
        <a:graphic>
          <a:graphicData uri="http://schemas.openxmlformats.org/drawingml/2006/table">
            <a:tbl>
              <a:tblPr/>
              <a:tblGrid>
                <a:gridCol w="9471660">
                  <a:extLst>
                    <a:ext uri="{9D8B030D-6E8A-4147-A177-3AD203B41FA5}">
                      <a16:colId xmlns:a16="http://schemas.microsoft.com/office/drawing/2014/main" val="34868471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rtl="0"/>
                      <a:r>
                        <a:rPr lang="en-US" sz="2400" dirty="0">
                          <a:solidFill>
                            <a:srgbClr val="B00040"/>
                          </a:solidFill>
                          <a:effectLst/>
                        </a:rPr>
                        <a:t>bool</a:t>
                      </a:r>
                      <a:r>
                        <a:rPr lang="en-US" sz="2400" dirty="0">
                          <a:effectLst/>
                        </a:rPr>
                        <a:t> flag[</a:t>
                      </a:r>
                      <a:r>
                        <a:rPr lang="en-US" sz="2400" dirty="0">
                          <a:solidFill>
                            <a:srgbClr val="666666"/>
                          </a:solidFill>
                          <a:effectLst/>
                        </a:rPr>
                        <a:t>2</a:t>
                      </a:r>
                      <a:r>
                        <a:rPr lang="en-US" sz="2400" dirty="0">
                          <a:effectLst/>
                        </a:rPr>
                        <a:t>] </a:t>
                      </a:r>
                      <a:r>
                        <a:rPr lang="en-US" sz="2400" dirty="0">
                          <a:solidFill>
                            <a:srgbClr val="666666"/>
                          </a:solidFill>
                          <a:effectLst/>
                        </a:rPr>
                        <a:t>=</a:t>
                      </a:r>
                      <a:r>
                        <a:rPr lang="en-US" sz="2400" dirty="0">
                          <a:effectLst/>
                        </a:rPr>
                        <a:t> {</a:t>
                      </a:r>
                      <a:r>
                        <a:rPr lang="en-US" sz="2400" dirty="0">
                          <a:solidFill>
                            <a:srgbClr val="008000"/>
                          </a:solidFill>
                          <a:effectLst/>
                        </a:rPr>
                        <a:t>false</a:t>
                      </a:r>
                      <a:r>
                        <a:rPr lang="en-US" sz="2400" dirty="0">
                          <a:effectLst/>
                        </a:rPr>
                        <a:t>, </a:t>
                      </a:r>
                      <a:r>
                        <a:rPr lang="en-US" sz="2400" dirty="0">
                          <a:solidFill>
                            <a:srgbClr val="008000"/>
                          </a:solidFill>
                          <a:effectLst/>
                        </a:rPr>
                        <a:t>false</a:t>
                      </a:r>
                      <a:r>
                        <a:rPr lang="en-US" sz="2400" dirty="0">
                          <a:effectLst/>
                        </a:rPr>
                        <a:t>};</a:t>
                      </a:r>
                    </a:p>
                    <a:p>
                      <a:pPr algn="l" rtl="0"/>
                      <a:r>
                        <a:rPr lang="en-US" sz="2400" dirty="0">
                          <a:solidFill>
                            <a:srgbClr val="B00040"/>
                          </a:solidFill>
                          <a:effectLst/>
                        </a:rPr>
                        <a:t>int</a:t>
                      </a:r>
                      <a:r>
                        <a:rPr lang="en-US" sz="2400" dirty="0">
                          <a:effectLst/>
                        </a:rPr>
                        <a:t> turn;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75782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6272C16-2799-4FAE-BCD8-3D42ABFCEA03}"/>
              </a:ext>
            </a:extLst>
          </p:cNvPr>
          <p:cNvSpPr txBox="1"/>
          <p:nvPr/>
        </p:nvSpPr>
        <p:spPr>
          <a:xfrm>
            <a:off x="968285" y="1828800"/>
            <a:ext cx="102802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24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24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24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15249F-0427-4D31-9749-4102789EAF7F}"/>
              </a:ext>
            </a:extLst>
          </p:cNvPr>
          <p:cNvSpPr/>
          <p:nvPr/>
        </p:nvSpPr>
        <p:spPr>
          <a:xfrm>
            <a:off x="1538515" y="3403870"/>
            <a:ext cx="4731656" cy="3170099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7474F"/>
                </a:solidFill>
                <a:latin typeface="Roboto Mono"/>
              </a:rPr>
              <a:t>P0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: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   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true;</a:t>
            </a:r>
            <a:endParaRPr lang="en-US" sz="2000" dirty="0">
              <a:solidFill>
                <a:srgbClr val="37474F"/>
              </a:solidFill>
              <a:latin typeface="Roboto Mono"/>
            </a:endParaRPr>
          </a:p>
          <a:p>
            <a:r>
              <a:rPr lang="en-US" sz="2000" dirty="0">
                <a:solidFill>
                  <a:srgbClr val="37474F"/>
                </a:solidFill>
                <a:latin typeface="Roboto Mono"/>
              </a:rPr>
              <a:t>         turn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 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while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true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&amp;&amp;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turn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	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busy wait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critical section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		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...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end of critical section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false;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513C03-ECAE-43FA-8207-AD7578B2AB42}"/>
              </a:ext>
            </a:extLst>
          </p:cNvPr>
          <p:cNvSpPr/>
          <p:nvPr/>
        </p:nvSpPr>
        <p:spPr>
          <a:xfrm>
            <a:off x="6458856" y="3403870"/>
            <a:ext cx="4894944" cy="3170099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7474F"/>
                </a:solidFill>
                <a:latin typeface="Roboto Mono"/>
              </a:rPr>
              <a:t>P1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: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  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true;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        turn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while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true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&amp;&amp;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turn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busy wait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critical section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...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</a:t>
            </a:r>
            <a:r>
              <a:rPr lang="en-US" sz="2000" dirty="0">
                <a:solidFill>
                  <a:srgbClr val="D81B60"/>
                </a:solidFill>
                <a:latin typeface="Roboto Mono"/>
              </a:rPr>
              <a:t>// end of critical section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flag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false;</a:t>
            </a:r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B632E7-2B7C-4CD1-A90C-1B99F8414DFA}"/>
              </a:ext>
            </a:extLst>
          </p:cNvPr>
          <p:cNvSpPr txBox="1"/>
          <p:nvPr/>
        </p:nvSpPr>
        <p:spPr>
          <a:xfrm>
            <a:off x="968285" y="1427539"/>
            <a:ext cx="9161162" cy="120032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600" dirty="0"/>
              <a:t>Let’s find bugs: </a:t>
            </a:r>
          </a:p>
          <a:p>
            <a:r>
              <a:rPr lang="en-US" sz="3600" dirty="0"/>
              <a:t>When are P0 and P1 both in the critical section?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154F9-E044-4494-99AB-0918D5FC211B}"/>
              </a:ext>
            </a:extLst>
          </p:cNvPr>
          <p:cNvSpPr txBox="1"/>
          <p:nvPr/>
        </p:nvSpPr>
        <p:spPr>
          <a:xfrm>
            <a:off x="204185" y="4021584"/>
            <a:ext cx="1269507" cy="6463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Can we just use </a:t>
            </a:r>
            <a:r>
              <a:rPr lang="en-US" dirty="0">
                <a:solidFill>
                  <a:schemeClr val="accent1"/>
                </a:solidFill>
              </a:rPr>
              <a:t>turn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0443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18326</TotalTime>
  <Words>1479</Words>
  <Application>Microsoft Office PowerPoint</Application>
  <PresentationFormat>Widescreen</PresentationFormat>
  <Paragraphs>119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Calibri</vt:lpstr>
      <vt:lpstr>Consolas</vt:lpstr>
      <vt:lpstr>Anonymice Powerline</vt:lpstr>
      <vt:lpstr>Courier New</vt:lpstr>
      <vt:lpstr>Calibri Light</vt:lpstr>
      <vt:lpstr>Roboto Mono</vt:lpstr>
      <vt:lpstr>Wingdings</vt:lpstr>
      <vt:lpstr>Arial</vt:lpstr>
      <vt:lpstr>rose_themed</vt:lpstr>
      <vt:lpstr>CSSE 332 Critical Section Implementation</vt:lpstr>
      <vt:lpstr>Outline</vt:lpstr>
      <vt:lpstr>Problem Review</vt:lpstr>
      <vt:lpstr>Review: Problem investigation</vt:lpstr>
      <vt:lpstr>Solution: The Wish For Atomicity</vt:lpstr>
      <vt:lpstr>Review: Approach #1</vt:lpstr>
      <vt:lpstr>Review: Approach #2</vt:lpstr>
      <vt:lpstr>Approach #3: Peterson’s algorithm</vt:lpstr>
      <vt:lpstr>Peterson’s algorithm (cont.)</vt:lpstr>
      <vt:lpstr>Peterson’s algorithm (cont.)</vt:lpstr>
      <vt:lpstr>Approach #4: TestAndSet</vt:lpstr>
      <vt:lpstr>Make a spin-lock with TAS</vt:lpstr>
      <vt:lpstr>Performance Improvement</vt:lpstr>
      <vt:lpstr>Performance 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78</cp:revision>
  <cp:lastPrinted>2018-08-28T17:03:11Z</cp:lastPrinted>
  <dcterms:created xsi:type="dcterms:W3CDTF">2018-07-09T21:38:51Z</dcterms:created>
  <dcterms:modified xsi:type="dcterms:W3CDTF">2020-04-09T11:19:10Z</dcterms:modified>
</cp:coreProperties>
</file>

<file path=docProps/thumbnail.jpeg>
</file>